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handoutMasterIdLst>
    <p:handoutMasterId r:id="rId14"/>
  </p:handoutMasterIdLst>
  <p:sldIdLst>
    <p:sldId id="320" r:id="rId5"/>
    <p:sldId id="572" r:id="rId6"/>
    <p:sldId id="543" r:id="rId7"/>
    <p:sldId id="511" r:id="rId8"/>
    <p:sldId id="576" r:id="rId9"/>
    <p:sldId id="549" r:id="rId10"/>
    <p:sldId id="577" r:id="rId11"/>
    <p:sldId id="575" r:id="rId12"/>
  </p:sldIdLst>
  <p:sldSz cx="12192000" cy="6858000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95" autoAdjust="0"/>
    <p:restoredTop sz="94737" autoAdjust="0"/>
  </p:normalViewPr>
  <p:slideViewPr>
    <p:cSldViewPr>
      <p:cViewPr varScale="1">
        <p:scale>
          <a:sx n="87" d="100"/>
          <a:sy n="87" d="100"/>
        </p:scale>
        <p:origin x="224" y="2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93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9B8D4-5F99-6C40-9A22-63A098BC1544}" type="datetimeFigureOut">
              <a:rPr lang="en-US" smtClean="0"/>
              <a:t>6/3/20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1B8418-480C-5440-92CF-FDF881F27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0656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DB2F4986-6A34-41D6-BEA5-8C6C519BF45E}" type="datetimeFigureOut">
              <a:rPr lang="en-US" smtClean="0"/>
              <a:pPr/>
              <a:t>6/3/20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A7C5B85E-2AE2-42EF-8456-790F394B3E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969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5B85E-2AE2-42EF-8456-790F394B3E6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5B85E-2AE2-42EF-8456-790F394B3E6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091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0" y="3057940"/>
            <a:ext cx="75184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438400"/>
            <a:ext cx="7010400" cy="533400"/>
          </a:xfrm>
        </p:spPr>
        <p:txBody>
          <a:bodyPr/>
          <a:lstStyle>
            <a:lvl1pPr>
              <a:defRPr sz="3000"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163958"/>
            <a:ext cx="7010400" cy="530225"/>
          </a:xfrm>
        </p:spPr>
        <p:txBody>
          <a:bodyPr/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0"/>
            <a:ext cx="97536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itchFamily="34" charset="0"/>
            </a:endParaRPr>
          </a:p>
        </p:txBody>
      </p:sp>
      <p:pic>
        <p:nvPicPr>
          <p:cNvPr id="12" name="Picture 11" descr="NameLogo-1C-rvsd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61995" y="1490623"/>
            <a:ext cx="6267453" cy="3200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xt with Image/Content 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70400" y="1600200"/>
            <a:ext cx="7112000" cy="4572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6671D-648A-413D-9E18-2643AC8139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97536" y="1569720"/>
            <a:ext cx="4023360" cy="457200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Two Image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7112000" cy="4572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6671D-648A-413D-9E18-2643AC8139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8168640" y="1600200"/>
            <a:ext cx="4023360" cy="224028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8168640" y="3927231"/>
            <a:ext cx="4023360" cy="224028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xt with Two Imag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70400" y="1600200"/>
            <a:ext cx="7112000" cy="4572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6671D-648A-413D-9E18-2643AC8139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01600" y="1600200"/>
            <a:ext cx="4023360" cy="224028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01600" y="3927231"/>
            <a:ext cx="4023360" cy="224028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Text/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72000"/>
          </a:xfrm>
        </p:spPr>
        <p:txBody>
          <a:bodyPr>
            <a:noAutofit/>
          </a:bodyPr>
          <a:lstStyle>
            <a:lvl1pPr marL="168275" indent="-168275">
              <a:buFont typeface="Arial" pitchFamily="34" charset="0"/>
              <a:buChar char="•"/>
              <a:defRPr sz="1800">
                <a:solidFill>
                  <a:schemeClr val="tx2"/>
                </a:solidFill>
              </a:defRPr>
            </a:lvl1pPr>
            <a:lvl2pPr marL="525463" indent="-173038">
              <a:defRPr sz="1600"/>
            </a:lvl2pPr>
            <a:lvl3pPr marL="804863" indent="-166688"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72000"/>
          </a:xfrm>
        </p:spPr>
        <p:txBody>
          <a:bodyPr>
            <a:noAutofit/>
          </a:bodyPr>
          <a:lstStyle>
            <a:lvl1pPr marL="168275" indent="-168275">
              <a:buFont typeface="Arial" pitchFamily="34" charset="0"/>
              <a:buChar char="•"/>
              <a:defRPr sz="1800">
                <a:solidFill>
                  <a:schemeClr val="tx2"/>
                </a:solidFill>
              </a:defRPr>
            </a:lvl1pPr>
            <a:lvl2pPr marL="468313" indent="-173038">
              <a:defRPr sz="1600"/>
            </a:lvl2pPr>
            <a:lvl3pPr marL="804863" indent="-166688"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6671D-648A-413D-9E18-2643AC8139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Text/Content Boxes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1"/>
            <a:ext cx="5386917" cy="639763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57400"/>
            <a:ext cx="5386917" cy="4114800"/>
          </a:xfrm>
        </p:spPr>
        <p:txBody>
          <a:bodyPr>
            <a:noAutofit/>
          </a:bodyPr>
          <a:lstStyle>
            <a:lvl1pPr marL="168275" indent="-168275">
              <a:buFont typeface="Arial" pitchFamily="34" charset="0"/>
              <a:buChar char="•"/>
              <a:defRPr sz="1800">
                <a:solidFill>
                  <a:schemeClr val="tx2"/>
                </a:solidFill>
              </a:defRPr>
            </a:lvl1pPr>
            <a:lvl2pPr marL="463550" indent="-168275">
              <a:defRPr sz="1600"/>
            </a:lvl2pPr>
            <a:lvl3pPr marL="746125" indent="-177800"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371601"/>
            <a:ext cx="5389033" cy="639763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057400"/>
            <a:ext cx="5389033" cy="4114800"/>
          </a:xfrm>
        </p:spPr>
        <p:txBody>
          <a:bodyPr>
            <a:noAutofit/>
          </a:bodyPr>
          <a:lstStyle>
            <a:lvl1pPr marL="168275" indent="-168275">
              <a:buFont typeface="Arial" pitchFamily="34" charset="0"/>
              <a:buChar char="•"/>
              <a:defRPr sz="1800">
                <a:solidFill>
                  <a:schemeClr val="tx2"/>
                </a:solidFill>
              </a:defRPr>
            </a:lvl1pPr>
            <a:lvl2pPr marL="468313" indent="-173038">
              <a:defRPr sz="1600"/>
            </a:lvl2pPr>
            <a:lvl3pPr marL="749300" indent="-166688"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6671D-648A-413D-9E18-2643AC8139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6671D-648A-413D-9E18-2643AC8139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6671D-648A-413D-9E18-2643AC8139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 Stage - Title a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800" y="2"/>
            <a:ext cx="11887200" cy="12371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737" y="583470"/>
            <a:ext cx="9132312" cy="384721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164043" y="6356354"/>
            <a:ext cx="681317" cy="338231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10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1C24C508-0F06-3F47-B186-A8AE13A19E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49716" y="6356354"/>
            <a:ext cx="8806755" cy="338231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10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719742" y="1057839"/>
            <a:ext cx="11472263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2249715" y="6694583"/>
            <a:ext cx="9942285" cy="172385"/>
          </a:xfrm>
          <a:prstGeom prst="rect">
            <a:avLst/>
          </a:prstGeom>
          <a:solidFill>
            <a:srgbClr val="5859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752015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7618" y="6308415"/>
            <a:ext cx="10741905" cy="357891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7618" y="267157"/>
            <a:ext cx="11616767" cy="461665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3"/>
          </p:nvPr>
        </p:nvSpPr>
        <p:spPr>
          <a:xfrm>
            <a:off x="287618" y="867841"/>
            <a:ext cx="11616767" cy="385170"/>
          </a:xfrm>
        </p:spPr>
        <p:txBody>
          <a:bodyPr wrap="square" anchor="t">
            <a:spAutoFit/>
          </a:bodyPr>
          <a:lstStyle>
            <a:lvl1pPr marL="0" indent="0" algn="l">
              <a:buNone/>
              <a:defRPr sz="1467">
                <a:solidFill>
                  <a:schemeClr val="tx1"/>
                </a:solidFill>
              </a:defRPr>
            </a:lvl1pPr>
            <a:lvl2pPr marL="59983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19966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79949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39932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29991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59898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19882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798651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1C7C9-3182-468F-A8CF-9004D5DAB4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7685" y="6592947"/>
            <a:ext cx="694267" cy="182564"/>
          </a:xfrm>
          <a:prstGeom prst="rect">
            <a:avLst/>
          </a:prstGeom>
        </p:spPr>
        <p:txBody>
          <a:bodyPr/>
          <a:lstStyle>
            <a:lvl1pPr algn="r">
              <a:defRPr sz="933" b="1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670F9AD1-F67C-C644-A12A-1BDDFE40C0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070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5049838"/>
            <a:ext cx="10363200" cy="665163"/>
          </a:xfrm>
        </p:spPr>
        <p:txBody>
          <a:bodyPr anchor="b">
            <a:noAutofit/>
          </a:bodyPr>
          <a:lstStyle>
            <a:lvl1pPr algn="l">
              <a:defRPr sz="3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715000"/>
            <a:ext cx="10363200" cy="5334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6671D-648A-413D-9E18-2643AC8139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8559330" y="1985555"/>
            <a:ext cx="3711388" cy="2743200"/>
          </a:xfr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8718" y="1"/>
            <a:ext cx="8395063" cy="4728755"/>
          </a:xfr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8559330" y="0"/>
            <a:ext cx="3711388" cy="1905000"/>
          </a:xfr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7536" cy="6876288"/>
          </a:xfrm>
          <a:prstGeom prst="rect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695161"/>
            <a:ext cx="10363200" cy="665163"/>
          </a:xfrm>
        </p:spPr>
        <p:txBody>
          <a:bodyPr anchor="b">
            <a:noAutofit/>
          </a:bodyPr>
          <a:lstStyle>
            <a:lvl1pPr algn="l">
              <a:defRPr sz="3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380965"/>
            <a:ext cx="10363200" cy="57203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DB6671D-648A-413D-9E18-2643AC8139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7536" y="1752600"/>
            <a:ext cx="2974848" cy="1371600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3137408" y="1752600"/>
            <a:ext cx="2974848" cy="1371600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177280" y="1752600"/>
            <a:ext cx="2974848" cy="1371600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9217152" y="1752600"/>
            <a:ext cx="2974848" cy="1371600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vid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840038"/>
            <a:ext cx="10363200" cy="665163"/>
          </a:xfrm>
        </p:spPr>
        <p:txBody>
          <a:bodyPr anchor="b">
            <a:noAutofit/>
          </a:bodyPr>
          <a:lstStyle>
            <a:lvl1pPr algn="l">
              <a:defRPr sz="3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581400"/>
            <a:ext cx="10363200" cy="6096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DB6671D-648A-413D-9E18-2643AC8139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1021568" cy="4572000"/>
          </a:xfrm>
        </p:spPr>
        <p:txBody>
          <a:bodyPr/>
          <a:lstStyle>
            <a:lvl2pPr marL="173038" indent="-173038">
              <a:defRPr/>
            </a:lvl2pPr>
            <a:lvl3pPr marL="622300" indent="-168275">
              <a:defRPr/>
            </a:lvl3pPr>
            <a:lvl4pPr marL="1087438" indent="-174625">
              <a:defRPr/>
            </a:lvl4pPr>
            <a:lvl5pPr marL="1536700" indent="-166688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6671D-648A-413D-9E18-2643AC8139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with No Subtitle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1021568" cy="4572000"/>
          </a:xfrm>
        </p:spPr>
        <p:txBody>
          <a:bodyPr/>
          <a:lstStyle>
            <a:lvl1pPr marL="173038" indent="-173038">
              <a:buFont typeface="Arial" pitchFamily="34" charset="0"/>
              <a:buChar char="•"/>
              <a:defRPr sz="1800">
                <a:solidFill>
                  <a:schemeClr val="tx2"/>
                </a:solidFill>
              </a:defRPr>
            </a:lvl1pPr>
            <a:lvl2pPr marL="622300" indent="-160338">
              <a:defRPr sz="1600"/>
            </a:lvl2pPr>
            <a:lvl3pPr marL="1087438" indent="-180975">
              <a:defRPr sz="1400"/>
            </a:lvl3pPr>
            <a:lvl4pPr marL="1536700" indent="-160338">
              <a:defRPr sz="1200"/>
            </a:lvl4pPr>
            <a:lvl5pPr marL="2001838" indent="-180975"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4320" y="6553200"/>
            <a:ext cx="487680" cy="304800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DB6671D-648A-413D-9E18-2643AC8139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agraph with Imag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2"/>
            <a:ext cx="11021568" cy="731839"/>
          </a:xfrm>
        </p:spPr>
        <p:txBody>
          <a:bodyPr/>
          <a:lstStyle>
            <a:lvl1pPr>
              <a:defRPr>
                <a:solidFill>
                  <a:srgbClr val="9B1C2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1021568" cy="3124199"/>
          </a:xfrm>
        </p:spPr>
        <p:txBody>
          <a:bodyPr/>
          <a:lstStyle>
            <a:lvl1pPr>
              <a:lnSpc>
                <a:spcPct val="150000"/>
              </a:lnSpc>
              <a:defRPr sz="1800">
                <a:solidFill>
                  <a:schemeClr val="tx2"/>
                </a:solidFill>
                <a:latin typeface="Arial" pitchFamily="34" charset="0"/>
              </a:defRPr>
            </a:lvl1pPr>
            <a:lvl2pPr>
              <a:defRPr>
                <a:solidFill>
                  <a:srgbClr val="9B1C2F"/>
                </a:solidFill>
              </a:defRPr>
            </a:lvl2pPr>
            <a:lvl3pPr>
              <a:defRPr>
                <a:solidFill>
                  <a:srgbClr val="9B1C2F"/>
                </a:solidFill>
              </a:defRPr>
            </a:lvl3pPr>
            <a:lvl4pPr>
              <a:defRPr>
                <a:solidFill>
                  <a:srgbClr val="9B1C2F"/>
                </a:solidFill>
              </a:defRPr>
            </a:lvl4pPr>
            <a:lvl5pPr>
              <a:defRPr>
                <a:solidFill>
                  <a:srgbClr val="9B1C2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6671D-648A-413D-9E18-2643AC8139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1" y="0"/>
            <a:ext cx="97536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itchFamily="34" charset="0"/>
            </a:endParaRP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7536" y="4876800"/>
            <a:ext cx="2974848" cy="1371600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3137408" y="4876800"/>
            <a:ext cx="2974848" cy="1371600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177280" y="4876800"/>
            <a:ext cx="2974848" cy="1371600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9217152" y="4876800"/>
            <a:ext cx="2974848" cy="1371600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agraph with Imag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B1C2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84446"/>
            <a:ext cx="11021568" cy="3087755"/>
          </a:xfrm>
        </p:spPr>
        <p:txBody>
          <a:bodyPr/>
          <a:lstStyle>
            <a:lvl1pPr>
              <a:lnSpc>
                <a:spcPct val="150000"/>
              </a:lnSpc>
              <a:defRPr sz="1800">
                <a:solidFill>
                  <a:schemeClr val="tx2"/>
                </a:solidFill>
                <a:latin typeface="Arial" pitchFamily="34" charset="0"/>
              </a:defRPr>
            </a:lvl1pPr>
            <a:lvl2pPr>
              <a:defRPr>
                <a:solidFill>
                  <a:srgbClr val="9B1C2F"/>
                </a:solidFill>
              </a:defRPr>
            </a:lvl2pPr>
            <a:lvl3pPr>
              <a:defRPr>
                <a:solidFill>
                  <a:srgbClr val="9B1C2F"/>
                </a:solidFill>
              </a:defRPr>
            </a:lvl3pPr>
            <a:lvl4pPr>
              <a:defRPr>
                <a:solidFill>
                  <a:srgbClr val="9B1C2F"/>
                </a:solidFill>
              </a:defRPr>
            </a:lvl4pPr>
            <a:lvl5pPr>
              <a:defRPr>
                <a:solidFill>
                  <a:srgbClr val="9B1C2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6671D-648A-413D-9E18-2643AC8139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7536" y="1524000"/>
            <a:ext cx="2974848" cy="1371600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3137408" y="1524000"/>
            <a:ext cx="2974848" cy="1371600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177280" y="1524000"/>
            <a:ext cx="2974848" cy="1371600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9217152" y="1524000"/>
            <a:ext cx="2974848" cy="1371600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Image/Content 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7112000" cy="4572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lnSpc>
                <a:spcPts val="2400"/>
              </a:lnSpc>
              <a:defRPr sz="1800"/>
            </a:lvl2pPr>
            <a:lvl3pPr>
              <a:lnSpc>
                <a:spcPts val="2400"/>
              </a:lnSpc>
              <a:defRPr sz="1600"/>
            </a:lvl3pPr>
            <a:lvl4pPr>
              <a:lnSpc>
                <a:spcPts val="2400"/>
              </a:lnSpc>
              <a:defRPr sz="1400"/>
            </a:lvl4pPr>
            <a:lvl5pPr>
              <a:lnSpc>
                <a:spcPts val="2400"/>
              </a:lnSpc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6671D-648A-413D-9E18-2643AC8139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8168640" y="1600200"/>
            <a:ext cx="4023360" cy="457200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28602"/>
            <a:ext cx="11021568" cy="7318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1021568" cy="457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6400801"/>
            <a:ext cx="487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fld id="{EDB6671D-648A-413D-9E18-2643AC8139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7536" cy="6876288"/>
          </a:xfrm>
          <a:prstGeom prst="rect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itchFamily="34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249716" y="6356354"/>
            <a:ext cx="8806755" cy="338231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10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719742" y="1057839"/>
            <a:ext cx="11472263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2249715" y="6694583"/>
            <a:ext cx="9942285" cy="172385"/>
          </a:xfrm>
          <a:prstGeom prst="rect">
            <a:avLst/>
          </a:prstGeom>
          <a:solidFill>
            <a:srgbClr val="5859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sz="18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707" r:id="rId17"/>
    <p:sldLayoutId id="2147483708" r:id="rId18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0" kern="1200">
          <a:solidFill>
            <a:srgbClr val="9B1C2F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600"/>
        </a:lnSpc>
        <a:spcBef>
          <a:spcPts val="400"/>
        </a:spcBef>
        <a:spcAft>
          <a:spcPts val="400"/>
        </a:spcAft>
        <a:buFont typeface="Arial" pitchFamily="34" charset="0"/>
        <a:buNone/>
        <a:defRPr sz="2000" kern="1200">
          <a:solidFill>
            <a:schemeClr val="accent1"/>
          </a:solidFill>
          <a:latin typeface="+mj-lt"/>
          <a:ea typeface="+mn-ea"/>
          <a:cs typeface="+mn-cs"/>
        </a:defRPr>
      </a:lvl1pPr>
      <a:lvl2pPr marL="173038" indent="-173038" algn="l" defTabSz="914400" rtl="0" eaLnBrk="1" latinLnBrk="0" hangingPunct="1">
        <a:lnSpc>
          <a:spcPts val="2600"/>
        </a:lnSpc>
        <a:spcBef>
          <a:spcPts val="400"/>
        </a:spcBef>
        <a:spcAft>
          <a:spcPts val="400"/>
        </a:spcAft>
        <a:buFont typeface="Arial" pitchFamily="34" charset="0"/>
        <a:buChar char="•"/>
        <a:defRPr sz="1800" kern="1200">
          <a:solidFill>
            <a:srgbClr val="000000"/>
          </a:solidFill>
          <a:latin typeface="+mj-lt"/>
          <a:ea typeface="+mn-ea"/>
          <a:cs typeface="+mn-cs"/>
        </a:defRPr>
      </a:lvl2pPr>
      <a:lvl3pPr marL="622300" indent="-166688" algn="l" defTabSz="914400" rtl="0" eaLnBrk="1" latinLnBrk="0" hangingPunct="1">
        <a:lnSpc>
          <a:spcPts val="2600"/>
        </a:lnSpc>
        <a:spcBef>
          <a:spcPts val="400"/>
        </a:spcBef>
        <a:spcAft>
          <a:spcPts val="400"/>
        </a:spcAft>
        <a:buFont typeface="Arial" pitchFamily="34" charset="0"/>
        <a:buChar char="•"/>
        <a:defRPr sz="1600" kern="1200">
          <a:solidFill>
            <a:srgbClr val="000000"/>
          </a:solidFill>
          <a:latin typeface="+mj-lt"/>
          <a:ea typeface="+mn-ea"/>
          <a:cs typeface="+mn-cs"/>
        </a:defRPr>
      </a:lvl3pPr>
      <a:lvl4pPr marL="1087438" indent="-174625" algn="l" defTabSz="914400" rtl="0" eaLnBrk="1" latinLnBrk="0" hangingPunct="1">
        <a:lnSpc>
          <a:spcPts val="2600"/>
        </a:lnSpc>
        <a:spcBef>
          <a:spcPts val="400"/>
        </a:spcBef>
        <a:spcAft>
          <a:spcPts val="400"/>
        </a:spcAft>
        <a:buFont typeface="Arial" pitchFamily="34" charset="0"/>
        <a:buChar char="•"/>
        <a:defRPr sz="1400" kern="1200">
          <a:solidFill>
            <a:srgbClr val="000000"/>
          </a:solidFill>
          <a:latin typeface="+mj-lt"/>
          <a:ea typeface="+mn-ea"/>
          <a:cs typeface="+mn-cs"/>
        </a:defRPr>
      </a:lvl4pPr>
      <a:lvl5pPr marL="1536700" indent="-166688" algn="l" defTabSz="914400" rtl="0" eaLnBrk="1" latinLnBrk="0" hangingPunct="1">
        <a:lnSpc>
          <a:spcPts val="2600"/>
        </a:lnSpc>
        <a:spcBef>
          <a:spcPts val="400"/>
        </a:spcBef>
        <a:spcAft>
          <a:spcPts val="400"/>
        </a:spcAft>
        <a:buFont typeface="Arial" pitchFamily="34" charset="0"/>
        <a:buChar char="•"/>
        <a:defRPr sz="1200" kern="1200">
          <a:solidFill>
            <a:srgbClr val="000000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g"/><Relationship Id="rId9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jpg"/><Relationship Id="rId11" Type="http://schemas.openxmlformats.org/officeDocument/2006/relationships/image" Target="../media/image26.jpg"/><Relationship Id="rId5" Type="http://schemas.openxmlformats.org/officeDocument/2006/relationships/image" Target="../media/image20.jpg"/><Relationship Id="rId10" Type="http://schemas.openxmlformats.org/officeDocument/2006/relationships/image" Target="../media/image25.jpg"/><Relationship Id="rId4" Type="http://schemas.openxmlformats.org/officeDocument/2006/relationships/image" Target="../media/image19.jpg"/><Relationship Id="rId9" Type="http://schemas.openxmlformats.org/officeDocument/2006/relationships/image" Target="../media/image2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514600"/>
            <a:ext cx="7848600" cy="533400"/>
          </a:xfrm>
        </p:spPr>
        <p:txBody>
          <a:bodyPr/>
          <a:lstStyle/>
          <a:p>
            <a:r>
              <a:rPr lang="en-US" sz="3200" dirty="0">
                <a:solidFill>
                  <a:schemeClr val="accent6"/>
                </a:solidFill>
              </a:rPr>
              <a:t>AI in the Post-Pandemic Enterprise</a:t>
            </a:r>
            <a:br>
              <a:rPr lang="en-US" sz="2400" dirty="0">
                <a:solidFill>
                  <a:schemeClr val="tx2"/>
                </a:solidFill>
              </a:rPr>
            </a:b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3163958"/>
            <a:ext cx="6477000" cy="530225"/>
          </a:xfrm>
        </p:spPr>
        <p:txBody>
          <a:bodyPr/>
          <a:lstStyle/>
          <a:p>
            <a:r>
              <a:rPr lang="en-US" dirty="0"/>
              <a:t>Thomas H. Davenport</a:t>
            </a:r>
          </a:p>
          <a:p>
            <a:r>
              <a:rPr lang="en-US" dirty="0"/>
              <a:t>Babson College/MIT/Deloitte</a:t>
            </a:r>
          </a:p>
          <a:p>
            <a:endParaRPr lang="en-US" dirty="0"/>
          </a:p>
          <a:p>
            <a:r>
              <a:rPr lang="en-US" dirty="0"/>
              <a:t>MIT CIO Symposium Digital Learning Series</a:t>
            </a:r>
          </a:p>
          <a:p>
            <a:r>
              <a:rPr lang="en-US" dirty="0"/>
              <a:t>June 10, 2020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347DA4-23A0-644C-9707-61EFB5F818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1697160"/>
            <a:ext cx="2340419" cy="3463820"/>
          </a:xfrm>
          <a:prstGeom prst="rect">
            <a:avLst/>
          </a:prstGeom>
          <a:effectLst>
            <a:outerShdw blurRad="190500" dist="508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5022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7737E-A21F-8446-8685-8F4B2F957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tx2"/>
                </a:solidFill>
              </a:rPr>
              <a:t>The State of AI in Large Companies in Mid-2020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FCE429-A1F0-8D48-8CD1-43D58255C8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6671D-648A-413D-9E18-2643AC8139B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90312D-79DD-7E49-9B8B-579F1F5B3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1" y="1312862"/>
            <a:ext cx="6588450" cy="440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prstTxWarp prst="textNoShape">
              <a:avLst/>
            </a:prstTxWarp>
          </a:bodyPr>
          <a:lstStyle/>
          <a:p>
            <a:pPr marL="347626" indent="-347626" fontAlgn="base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Arial Black" charset="0"/>
              <a:buChar char="►"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About 40% are “AI-aware” globally and actively employing multiple technologies (ML and NLP, automation)</a:t>
            </a:r>
          </a:p>
          <a:p>
            <a:pPr marL="347626" indent="-347626" fontAlgn="base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Arial Black" charset="0"/>
              <a:buChar char="►"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A few are “AI powered”</a:t>
            </a:r>
          </a:p>
          <a:p>
            <a:pPr marL="347626" indent="-347626" fontAlgn="base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Arial Black" charset="0"/>
              <a:buChar char="►"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Challenges getting systems into production</a:t>
            </a:r>
          </a:p>
          <a:p>
            <a:pPr marL="347626" indent="-347626" fontAlgn="base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Arial Black" charset="0"/>
              <a:buChar char="►"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Diverse objectives beyond automation, but 63% will automate “as many jobs as possible”</a:t>
            </a:r>
          </a:p>
          <a:p>
            <a:pPr marL="347626" indent="-347626" fontAlgn="base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Arial Black" charset="0"/>
              <a:buChar char="►"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Collections of ”low hanging fruit” seem to prevail over ”moon shots”</a:t>
            </a:r>
          </a:p>
          <a:p>
            <a:pPr marL="347626" indent="-347626" fontAlgn="base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Arial Black" charset="0"/>
              <a:buChar char="►"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The more experienced, the more bullish</a:t>
            </a:r>
          </a:p>
          <a:p>
            <a:pPr marL="347626" indent="-347626" fontAlgn="base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Arial Black" charset="0"/>
              <a:buChar char="►"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Pandemic economy wreaking data havoc on models</a:t>
            </a:r>
          </a:p>
          <a:p>
            <a:pPr marL="347626" indent="-347626" fontAlgn="base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Arial Black" charset="0"/>
              <a:buChar char="►"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Increased focus on automation technologies</a:t>
            </a:r>
          </a:p>
          <a:p>
            <a:pPr marL="347626" indent="-347626" fontAlgn="base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Arial Black" charset="0"/>
              <a:buChar char="►"/>
            </a:pPr>
            <a:endParaRPr lang="en-US" sz="2000" dirty="0">
              <a:solidFill>
                <a:srgbClr val="000000"/>
              </a:solidFill>
              <a:latin typeface="Arial" charset="0"/>
            </a:endParaRPr>
          </a:p>
          <a:p>
            <a:pPr marL="347626" indent="-347626" fontAlgn="base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Arial Black" charset="0"/>
              <a:buChar char="►"/>
            </a:pPr>
            <a:endParaRPr lang="en-US" sz="2000" dirty="0">
              <a:solidFill>
                <a:srgbClr val="000000"/>
              </a:solidFill>
              <a:latin typeface="Arial" charset="0"/>
            </a:endParaRPr>
          </a:p>
          <a:p>
            <a:pPr marL="347626" indent="-347626" fontAlgn="base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Arial Black" charset="0"/>
              <a:buChar char="►"/>
            </a:pP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6" name="Picture 5" descr="search.jpg">
            <a:extLst>
              <a:ext uri="{FF2B5EF4-FFF2-40B4-BE49-F238E27FC236}">
                <a16:creationId xmlns:a16="http://schemas.microsoft.com/office/drawing/2014/main" id="{DCA0EDB6-BF09-B44B-9EB1-CC4A00D5B8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2057400"/>
            <a:ext cx="3317551" cy="217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033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9372600" cy="40712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The Road to AI-Powered Enterprises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34000" y="1206860"/>
            <a:ext cx="5333565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prstTxWarp prst="textNoShape">
              <a:avLst/>
            </a:prstTxWarp>
          </a:bodyPr>
          <a:lstStyle/>
          <a:p>
            <a:pPr marL="342863" indent="-342863">
              <a:lnSpc>
                <a:spcPct val="95000"/>
              </a:lnSpc>
              <a:spcBef>
                <a:spcPct val="40000"/>
              </a:spcBef>
              <a:buClr>
                <a:schemeClr val="accent2"/>
              </a:buClr>
              <a:buFont typeface="Wingdings 3" panose="05040102010807070707" pitchFamily="18" charset="2"/>
              <a:buChar char=""/>
            </a:pPr>
            <a:endParaRPr lang="en-US" sz="2000" dirty="0">
              <a:latin typeface="Arial" charset="0"/>
            </a:endParaRPr>
          </a:p>
          <a:p>
            <a:pPr marL="342863" indent="-342863">
              <a:lnSpc>
                <a:spcPct val="95000"/>
              </a:lnSpc>
              <a:spcBef>
                <a:spcPct val="40000"/>
              </a:spcBef>
              <a:buClr>
                <a:schemeClr val="tx1"/>
              </a:buClr>
              <a:buFont typeface="Wingdings 3" panose="05040102010807070707" pitchFamily="18" charset="2"/>
              <a:buChar char=""/>
            </a:pPr>
            <a:endParaRPr lang="en-US" sz="2000" dirty="0">
              <a:solidFill>
                <a:srgbClr val="000000"/>
              </a:solidFill>
              <a:latin typeface="Arial" charset="0"/>
            </a:endParaRPr>
          </a:p>
          <a:p>
            <a:pPr marL="342863" indent="-342863">
              <a:lnSpc>
                <a:spcPct val="95000"/>
              </a:lnSpc>
              <a:spcBef>
                <a:spcPct val="40000"/>
              </a:spcBef>
              <a:buClr>
                <a:schemeClr val="tx1"/>
              </a:buClr>
              <a:buFont typeface="Wingdings 3" panose="05040102010807070707" pitchFamily="18" charset="2"/>
              <a:buChar char=""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One major “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robo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-advisor” application</a:t>
            </a:r>
          </a:p>
          <a:p>
            <a:pPr>
              <a:lnSpc>
                <a:spcPct val="95000"/>
              </a:lnSpc>
              <a:spcBef>
                <a:spcPct val="40000"/>
              </a:spcBef>
              <a:buClr>
                <a:schemeClr val="tx1"/>
              </a:buClr>
            </a:pPr>
            <a:endParaRPr lang="en-US" sz="2000" dirty="0">
              <a:solidFill>
                <a:srgbClr val="000000"/>
              </a:solidFill>
              <a:latin typeface="Arial" charset="0"/>
            </a:endParaRPr>
          </a:p>
          <a:p>
            <a:pPr marL="342863" indent="-342863">
              <a:lnSpc>
                <a:spcPct val="95000"/>
              </a:lnSpc>
              <a:spcBef>
                <a:spcPct val="40000"/>
              </a:spcBef>
              <a:buClr>
                <a:schemeClr val="tx1"/>
              </a:buClr>
              <a:buFont typeface="Wingdings 3" panose="05040102010807070707" pitchFamily="18" charset="2"/>
              <a:buChar char=""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About 150 AI projects, many in marketing and sales—not drug development</a:t>
            </a:r>
          </a:p>
          <a:p>
            <a:pPr>
              <a:lnSpc>
                <a:spcPct val="95000"/>
              </a:lnSpc>
              <a:spcBef>
                <a:spcPct val="40000"/>
              </a:spcBef>
              <a:buClr>
                <a:schemeClr val="tx1"/>
              </a:buClr>
            </a:pPr>
            <a:endParaRPr lang="en-US" sz="2000" dirty="0">
              <a:solidFill>
                <a:srgbClr val="000000"/>
              </a:solidFill>
              <a:latin typeface="Arial" charset="0"/>
            </a:endParaRPr>
          </a:p>
          <a:p>
            <a:pPr marL="342863" indent="-342863">
              <a:lnSpc>
                <a:spcPct val="95000"/>
              </a:lnSpc>
              <a:spcBef>
                <a:spcPct val="40000"/>
              </a:spcBef>
              <a:buClr>
                <a:schemeClr val="tx1"/>
              </a:buClr>
              <a:buFont typeface="Wingdings 3" panose="05040102010807070707" pitchFamily="18" charset="2"/>
              <a:buChar char=""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About 1000 projects, mostly in machine learning for credit, risk, marketing</a:t>
            </a:r>
          </a:p>
          <a:p>
            <a:pPr>
              <a:lnSpc>
                <a:spcPct val="95000"/>
              </a:lnSpc>
              <a:spcBef>
                <a:spcPct val="40000"/>
              </a:spcBef>
              <a:buClr>
                <a:schemeClr val="tx1"/>
              </a:buClr>
            </a:pPr>
            <a:endParaRPr lang="en-US" sz="2000" dirty="0">
              <a:solidFill>
                <a:srgbClr val="000000"/>
              </a:solidFill>
              <a:latin typeface="Arial" charset="0"/>
            </a:endParaRPr>
          </a:p>
          <a:p>
            <a:pPr marL="342863" indent="-342863">
              <a:lnSpc>
                <a:spcPct val="95000"/>
              </a:lnSpc>
              <a:spcBef>
                <a:spcPct val="40000"/>
              </a:spcBef>
              <a:buClr>
                <a:schemeClr val="tx1"/>
              </a:buClr>
              <a:buFont typeface="Wingdings 3" panose="05040102010807070707" pitchFamily="18" charset="2"/>
              <a:buChar char=""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Several thousand projects in search, ads, autonomous vehicles, etc., etc.</a:t>
            </a:r>
          </a:p>
          <a:p>
            <a:pPr marL="342863" indent="-342863">
              <a:lnSpc>
                <a:spcPct val="95000"/>
              </a:lnSpc>
              <a:spcBef>
                <a:spcPct val="40000"/>
              </a:spcBef>
              <a:buClr>
                <a:schemeClr val="tx1"/>
              </a:buClr>
              <a:buFont typeface="Wingdings 3" panose="05040102010807070707" pitchFamily="18" charset="2"/>
              <a:buChar char=""/>
            </a:pPr>
            <a:endParaRPr lang="en-US" sz="2000" dirty="0">
              <a:solidFill>
                <a:srgbClr val="000000"/>
              </a:solidFill>
              <a:latin typeface="Arial" charset="0"/>
            </a:endParaRPr>
          </a:p>
          <a:p>
            <a:pPr marL="342863" indent="-342863">
              <a:lnSpc>
                <a:spcPct val="95000"/>
              </a:lnSpc>
              <a:spcBef>
                <a:spcPct val="40000"/>
              </a:spcBef>
              <a:buClr>
                <a:schemeClr val="tx1"/>
              </a:buClr>
              <a:buFont typeface="Wingdings 3" panose="05040102010807070707" pitchFamily="18" charset="2"/>
              <a:buChar char=""/>
            </a:pPr>
            <a:endParaRPr lang="en-US" sz="2000" dirty="0">
              <a:solidFill>
                <a:srgbClr val="000000"/>
              </a:solidFill>
              <a:latin typeface="Arial" charset="0"/>
            </a:endParaRPr>
          </a:p>
          <a:p>
            <a:pPr marL="342863" indent="-342863">
              <a:lnSpc>
                <a:spcPct val="95000"/>
              </a:lnSpc>
              <a:spcBef>
                <a:spcPct val="40000"/>
              </a:spcBef>
              <a:buClr>
                <a:schemeClr val="tx1"/>
              </a:buClr>
              <a:buFont typeface="Wingdings 3" panose="05040102010807070707" pitchFamily="18" charset="2"/>
              <a:buChar char=""/>
            </a:pP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858000" y="6477000"/>
            <a:ext cx="476331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‒"/>
              <a:defRPr sz="3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̵"/>
              <a:defRPr sz="3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514600" indent="-228600" algn="l" defTabSz="4572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3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971800" indent="-228600" algn="l" defTabSz="4572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3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429000" indent="-228600" algn="l" defTabSz="4572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3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886200" indent="-228600" algn="l" defTabSz="4572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3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r">
              <a:defRPr/>
            </a:pPr>
            <a:fld id="{130EEDBF-26DC-4C33-BAD8-7F4FD3FC8C50}" type="slidenum">
              <a:rPr lang="en-US" sz="1000" b="0"/>
              <a:pPr algn="r">
                <a:defRPr/>
              </a:pPr>
              <a:t>3</a:t>
            </a:fld>
            <a:r>
              <a:rPr lang="en-US" sz="1000" b="0" dirty="0"/>
              <a:t> | 2020 © Thomas H. Davenport All Rights Reserved</a:t>
            </a:r>
          </a:p>
        </p:txBody>
      </p:sp>
      <p:pic>
        <p:nvPicPr>
          <p:cNvPr id="7" name="Picture 6" descr="imgr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024" y="1295400"/>
            <a:ext cx="3047201" cy="1143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9003BB-7908-6E46-8C63-91D22F8B9A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810000"/>
            <a:ext cx="2459566" cy="889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05B54C-5AC6-8442-ACF7-F9C3E3CFCD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182" y="2413000"/>
            <a:ext cx="1397000" cy="1397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7D0BEFB-1E77-2943-A1B4-1B5967455D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182" y="5029200"/>
            <a:ext cx="14224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584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E37DCB5-0A69-42F8-A9FC-DB5BD8D163C1}"/>
              </a:ext>
            </a:extLst>
          </p:cNvPr>
          <p:cNvCxnSpPr>
            <a:cxnSpLocks/>
          </p:cNvCxnSpPr>
          <p:nvPr/>
        </p:nvCxnSpPr>
        <p:spPr>
          <a:xfrm>
            <a:off x="7772400" y="1905000"/>
            <a:ext cx="0" cy="457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83840D53-DF37-4256-8EA3-5B8BAEC84AEB}"/>
              </a:ext>
            </a:extLst>
          </p:cNvPr>
          <p:cNvSpPr txBox="1">
            <a:spLocks/>
          </p:cNvSpPr>
          <p:nvPr/>
        </p:nvSpPr>
        <p:spPr>
          <a:xfrm>
            <a:off x="873512" y="319926"/>
            <a:ext cx="11125199" cy="426865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700" b="1" kern="12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800" b="0" dirty="0">
                <a:solidFill>
                  <a:schemeClr val="tx2"/>
                </a:solidFill>
                <a:latin typeface="+mj-lt"/>
              </a:rPr>
              <a:t>How Ambitious a Project?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30BEF53-E696-114E-8368-0449286D75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29600" y="1981200"/>
            <a:ext cx="3352800" cy="4572000"/>
          </a:xfrm>
        </p:spPr>
        <p:txBody>
          <a:bodyPr/>
          <a:lstStyle/>
          <a:p>
            <a:r>
              <a:rPr lang="en-US" sz="2400" dirty="0"/>
              <a:t>“Care concierge”   </a:t>
            </a:r>
            <a:endParaRPr lang="en-US" sz="2800" dirty="0"/>
          </a:p>
          <a:p>
            <a:r>
              <a:rPr lang="en-US" sz="2400" dirty="0"/>
              <a:t>Predicted no-pays </a:t>
            </a:r>
            <a:endParaRPr lang="en-US" sz="2800" dirty="0"/>
          </a:p>
          <a:p>
            <a:r>
              <a:rPr lang="en-US" sz="2400" dirty="0"/>
              <a:t>IT operations	</a:t>
            </a:r>
            <a:endParaRPr lang="en-US" sz="2800" dirty="0"/>
          </a:p>
          <a:p>
            <a:endParaRPr lang="en-US" sz="2800" dirty="0"/>
          </a:p>
          <a:p>
            <a:r>
              <a:rPr lang="en-US" sz="2400" dirty="0"/>
              <a:t>India chatbot 	</a:t>
            </a:r>
            <a:endParaRPr lang="en-US" sz="2800" dirty="0"/>
          </a:p>
          <a:p>
            <a:r>
              <a:rPr lang="en-US" sz="2400" dirty="0"/>
              <a:t>ATM cash	 	</a:t>
            </a:r>
            <a:endParaRPr lang="en-US" sz="2800" dirty="0"/>
          </a:p>
          <a:p>
            <a:r>
              <a:rPr lang="en-US" sz="2400" dirty="0"/>
              <a:t>Sales attrition 	</a:t>
            </a:r>
            <a:endParaRPr lang="en-US" sz="2800" dirty="0"/>
          </a:p>
          <a:p>
            <a:endParaRPr lang="en-US" sz="2800" dirty="0"/>
          </a:p>
          <a:p>
            <a:r>
              <a:rPr lang="en-US" sz="2400" dirty="0"/>
              <a:t>Fraud detection 	</a:t>
            </a:r>
            <a:endParaRPr lang="en-US" sz="2800" dirty="0"/>
          </a:p>
          <a:p>
            <a:r>
              <a:rPr lang="en-US" sz="2400" dirty="0"/>
              <a:t>Product recs 	</a:t>
            </a:r>
            <a:endParaRPr lang="en-US" sz="2800" dirty="0"/>
          </a:p>
          <a:p>
            <a:r>
              <a:rPr lang="en-US" sz="2400" dirty="0"/>
              <a:t>Merchandising 	</a:t>
            </a:r>
            <a:endParaRPr lang="en-US" sz="2800" dirty="0"/>
          </a:p>
          <a:p>
            <a:endParaRPr lang="en-US" sz="2400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FFD56F65-283D-BA4C-9DE6-DE32FF4CD1CE}"/>
              </a:ext>
            </a:extLst>
          </p:cNvPr>
          <p:cNvSpPr txBox="1">
            <a:spLocks/>
          </p:cNvSpPr>
          <p:nvPr/>
        </p:nvSpPr>
        <p:spPr>
          <a:xfrm>
            <a:off x="4191000" y="1981200"/>
            <a:ext cx="3352800" cy="457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68275" indent="-168275" algn="l" defTabSz="914400" rtl="0" eaLnBrk="1" latinLnBrk="0" hangingPunct="1">
              <a:lnSpc>
                <a:spcPts val="26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68313" indent="-173038" algn="l" defTabSz="914400" rtl="0" eaLnBrk="1" latinLnBrk="0" hangingPunct="1">
              <a:lnSpc>
                <a:spcPts val="26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 sz="160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2pPr>
            <a:lvl3pPr marL="804863" indent="-166688" algn="l" defTabSz="914400" rtl="0" eaLnBrk="1" latinLnBrk="0" hangingPunct="1">
              <a:lnSpc>
                <a:spcPts val="26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 sz="140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3pPr>
            <a:lvl4pPr marL="1087438" indent="-174625" algn="l" defTabSz="914400" rtl="0" eaLnBrk="1" latinLnBrk="0" hangingPunct="1">
              <a:lnSpc>
                <a:spcPts val="26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 sz="120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4pPr>
            <a:lvl5pPr marL="1536700" indent="-166688" algn="l" defTabSz="914400" rtl="0" eaLnBrk="1" latinLnBrk="0" hangingPunct="1">
              <a:lnSpc>
                <a:spcPts val="26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 sz="120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/>
          </a:p>
          <a:p>
            <a:r>
              <a:rPr lang="en-US" sz="2400" dirty="0"/>
              <a:t>Treating cancer</a:t>
            </a:r>
            <a:r>
              <a:rPr lang="en-US" dirty="0"/>
              <a:t>	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r>
              <a:rPr lang="en-US" sz="2400" dirty="0"/>
              <a:t>“</a:t>
            </a:r>
            <a:r>
              <a:rPr lang="en-US" sz="2400" dirty="0" err="1"/>
              <a:t>Robo</a:t>
            </a:r>
            <a:r>
              <a:rPr lang="en-US" sz="2400" dirty="0"/>
              <a:t>-advisor”	</a:t>
            </a: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400" dirty="0"/>
              <a:t>Go stores	</a:t>
            </a:r>
            <a:r>
              <a:rPr lang="en-US" sz="2800" dirty="0"/>
              <a:t> </a:t>
            </a:r>
          </a:p>
          <a:p>
            <a:r>
              <a:rPr lang="en-US" sz="2400" dirty="0"/>
              <a:t>Drone delivery	</a:t>
            </a:r>
            <a:endParaRPr lang="en-US" sz="2800" dirty="0"/>
          </a:p>
          <a:p>
            <a:endParaRPr lang="en-US" sz="2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28B0BB3-2CE2-B54D-A9B3-12D7A9D7E6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4" b="39286"/>
          <a:stretch/>
        </p:blipFill>
        <p:spPr>
          <a:xfrm>
            <a:off x="8991600" y="1143000"/>
            <a:ext cx="1422400" cy="71120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A145B5A-A510-C848-88B9-F6DB5ECAB9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874" y="1117600"/>
            <a:ext cx="863600" cy="8636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293183D-5671-9946-B909-D029ED22B4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96" y="1269999"/>
            <a:ext cx="2154003" cy="215400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01EF622-21D0-1641-8AFD-13D44BF5E7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90249"/>
            <a:ext cx="2031430" cy="106065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0D60630-68F7-9344-93D6-3203C57647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1" y="4944895"/>
            <a:ext cx="1834865" cy="13797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3768DEE-981A-F34C-A656-85947EF73C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410" y="2309880"/>
            <a:ext cx="583405" cy="60791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4A436A6-A554-0141-B7AA-CCAC6F8CB6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410" y="3585359"/>
            <a:ext cx="581426" cy="6058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01D04D-5394-654C-8012-070917CB2E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4834893"/>
            <a:ext cx="611417" cy="6371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BAB7B6-0EA0-C34C-A298-300AA2792F8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00"/>
          <a:stretch/>
        </p:blipFill>
        <p:spPr>
          <a:xfrm>
            <a:off x="6934200" y="5410199"/>
            <a:ext cx="650426" cy="60396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A97DC63-FB15-9241-A107-AF84D3D6E10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0583" y="1752600"/>
            <a:ext cx="611417" cy="63710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53FF260-8352-FB4F-A0FF-A551168DE3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0583" y="2300178"/>
            <a:ext cx="611417" cy="63710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3D59A34-F0BA-EC44-9286-805B8B4523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0583" y="2847756"/>
            <a:ext cx="611417" cy="63710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68CB097-1317-2449-98D9-E8AF3CD378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0583" y="3429000"/>
            <a:ext cx="611417" cy="63710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7783C98-E0AB-1540-B783-5F500B6D43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0583" y="3976578"/>
            <a:ext cx="611417" cy="63710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A228265-513F-A949-B855-2EC7DC6DCA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0583" y="4544493"/>
            <a:ext cx="611417" cy="63710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F61CDD6-E5DA-0C44-B7E3-3C07CBAB049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0583" y="5687493"/>
            <a:ext cx="611417" cy="63710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9024C86-C656-5540-A8FC-3B9017B6EB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0583" y="6297093"/>
            <a:ext cx="611417" cy="63710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AEDE664-2C4A-BE43-BE50-0AD80708A7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0583" y="5105400"/>
            <a:ext cx="611417" cy="63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161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7737E-A21F-8446-8685-8F4B2F957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tx2"/>
                </a:solidFill>
              </a:rPr>
              <a:t>Evidence of a “Return on AI” Problem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FCE429-A1F0-8D48-8CD1-43D58255C8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6671D-648A-413D-9E18-2643AC8139B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90312D-79DD-7E49-9B8B-579F1F5B3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1" y="1312862"/>
            <a:ext cx="6588450" cy="440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prstTxWarp prst="textNoShape">
              <a:avLst/>
            </a:prstTxWarp>
          </a:bodyPr>
          <a:lstStyle/>
          <a:p>
            <a:pPr marL="347626" indent="-347626" fontAlgn="base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Arial Black" charset="0"/>
              <a:buChar char="►"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Seven out of ten companies in an MIT SMR/BCG survey report minimal or no impact from AI thus far</a:t>
            </a:r>
          </a:p>
          <a:p>
            <a:pPr marL="347626" indent="-347626" fontAlgn="base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Arial Black" charset="0"/>
              <a:buChar char="►"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Only 15% of respondents to a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NewVantage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Partners survey report any production deployment of AI</a:t>
            </a:r>
          </a:p>
          <a:p>
            <a:pPr marL="347626" indent="-347626" fontAlgn="base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Arial Black" charset="0"/>
              <a:buChar char="►"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In a McKinsey global survey, only 21% of respondents have embedded AI into multiple business units or functions</a:t>
            </a:r>
          </a:p>
          <a:p>
            <a:pPr marL="347626" indent="-347626" fontAlgn="base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Arial Black" charset="0"/>
              <a:buChar char="►"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The Gartner 2020 CIO Agenda survey report comments: “</a:t>
            </a:r>
            <a:r>
              <a:rPr lang="en-US" sz="2000" dirty="0"/>
              <a:t>the reality is that most organizations struggle to scale the AI pilots into enterprise wide production, which limits the ability to realize AI’s potential business value.” 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  <a:p>
            <a:pPr marL="347626" indent="-347626" fontAlgn="base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Arial Black" charset="0"/>
              <a:buChar char="►"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Deloitte surveys report that the greatest challenges to AI are implementation issues, integrating AI into existing systems and processes, and data</a:t>
            </a:r>
          </a:p>
          <a:p>
            <a:pPr marL="347626" indent="-347626" fontAlgn="base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Arial Black" charset="0"/>
              <a:buChar char="►"/>
            </a:pPr>
            <a:endParaRPr lang="en-US" sz="2000" dirty="0">
              <a:solidFill>
                <a:srgbClr val="000000"/>
              </a:solidFill>
              <a:latin typeface="Arial" charset="0"/>
            </a:endParaRPr>
          </a:p>
          <a:p>
            <a:pPr marL="347626" indent="-347626" fontAlgn="base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Arial Black" charset="0"/>
              <a:buChar char="►"/>
            </a:pP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E6AE31-0721-3E4B-B329-49854692B0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339"/>
          <a:stretch/>
        </p:blipFill>
        <p:spPr>
          <a:xfrm>
            <a:off x="7563317" y="1752600"/>
            <a:ext cx="4628683" cy="3124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6DE03A-BB39-6746-994E-F84A6BB33CDD}"/>
              </a:ext>
            </a:extLst>
          </p:cNvPr>
          <p:cNvSpPr txBox="1"/>
          <p:nvPr/>
        </p:nvSpPr>
        <p:spPr>
          <a:xfrm>
            <a:off x="7944286" y="5029200"/>
            <a:ext cx="4019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Mission Control in Houston, Apollo 13</a:t>
            </a:r>
          </a:p>
        </p:txBody>
      </p:sp>
    </p:spTree>
    <p:extLst>
      <p:ext uri="{BB962C8B-B14F-4D97-AF65-F5344CB8AC3E}">
        <p14:creationId xmlns:p14="http://schemas.microsoft.com/office/powerpoint/2010/main" val="446896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20606-021C-6D4E-9807-B01F8D424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091" y="324984"/>
            <a:ext cx="11616767" cy="523220"/>
          </a:xfrm>
        </p:spPr>
        <p:txBody>
          <a:bodyPr/>
          <a:lstStyle/>
          <a:p>
            <a:r>
              <a:rPr lang="en-US" sz="2800" dirty="0">
                <a:solidFill>
                  <a:schemeClr val="tx2"/>
                </a:solidFill>
              </a:rPr>
              <a:t>One Big Reason—Too Many AI Pilots!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989894-992A-D24F-8040-6FC5720A02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0F9AD1-F67C-C644-A12A-1BDDFE40C04B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1E1822-9B1A-7B4C-8289-E5535261F6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563" y="2167586"/>
            <a:ext cx="1896533" cy="18965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492C120-ABCF-0E4A-8B04-8B1766C581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57" y="4349585"/>
            <a:ext cx="3302836" cy="21938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585C48E-17E5-D04B-8604-4E4EBE8A21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23" y="1572479"/>
            <a:ext cx="1879600" cy="2844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D2F76AE-A310-7A45-BB20-CD5A5324F3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333" y="3937000"/>
            <a:ext cx="1676400" cy="21505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D7CEDF8-70EF-244A-A53F-7EBFB01C6C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186" y="1384644"/>
            <a:ext cx="1896533" cy="189653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7CC02B8-AB08-4345-823D-749010B32B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133" y="1572479"/>
            <a:ext cx="1676400" cy="215053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04CD744-E87C-EF47-861F-61B73518CBF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023" y="4191284"/>
            <a:ext cx="1591733" cy="226906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7B713D9-6F48-3F42-AC3E-EAA6D5B5125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046" y="4210657"/>
            <a:ext cx="1540933" cy="231986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1808AD8-6044-FA4E-9D13-9AA96599C83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1320800"/>
            <a:ext cx="1540933" cy="231986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DA33B76-8337-D94B-A4D5-DB35AB7530A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73" y="1911145"/>
            <a:ext cx="2312427" cy="231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785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9372600" cy="40712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Four Paths to Return on AI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34443" y="1143000"/>
            <a:ext cx="5333565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prstTxWarp prst="textNoShape">
              <a:avLst/>
            </a:prstTxWarp>
          </a:bodyPr>
          <a:lstStyle/>
          <a:p>
            <a:pPr marL="342863" indent="-342863">
              <a:lnSpc>
                <a:spcPct val="95000"/>
              </a:lnSpc>
              <a:spcBef>
                <a:spcPct val="40000"/>
              </a:spcBef>
              <a:buClr>
                <a:schemeClr val="accent2"/>
              </a:buClr>
              <a:buFont typeface="Wingdings 3" panose="05040102010807070707" pitchFamily="18" charset="2"/>
              <a:buChar char=""/>
            </a:pPr>
            <a:endParaRPr lang="en-US" sz="2000" dirty="0">
              <a:latin typeface="Arial" charset="0"/>
            </a:endParaRPr>
          </a:p>
          <a:p>
            <a:pPr marL="342863" indent="-342863">
              <a:lnSpc>
                <a:spcPct val="95000"/>
              </a:lnSpc>
              <a:spcBef>
                <a:spcPct val="40000"/>
              </a:spcBef>
              <a:buClr>
                <a:schemeClr val="tx1"/>
              </a:buClr>
              <a:buFont typeface="Wingdings 3" panose="05040102010807070707" pitchFamily="18" charset="2"/>
              <a:buChar char=""/>
            </a:pPr>
            <a:endParaRPr lang="en-US" sz="2000" dirty="0">
              <a:solidFill>
                <a:srgbClr val="000000"/>
              </a:solidFill>
              <a:latin typeface="Arial" charset="0"/>
            </a:endParaRPr>
          </a:p>
          <a:p>
            <a:pPr marL="342863" indent="-342863">
              <a:lnSpc>
                <a:spcPct val="95000"/>
              </a:lnSpc>
              <a:spcBef>
                <a:spcPct val="40000"/>
              </a:spcBef>
              <a:buClr>
                <a:schemeClr val="tx1"/>
              </a:buClr>
              <a:buFont typeface="Wingdings 3" panose="05040102010807070707" pitchFamily="18" charset="2"/>
              <a:buChar char=""/>
            </a:pPr>
            <a:r>
              <a:rPr lang="en-US" sz="2000" i="1" dirty="0">
                <a:solidFill>
                  <a:srgbClr val="000000"/>
                </a:solidFill>
                <a:latin typeface="Arial" charset="0"/>
              </a:rPr>
              <a:t>Reengineer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business processes to take advantage of AI and yield productivity </a:t>
            </a:r>
          </a:p>
          <a:p>
            <a:pPr>
              <a:lnSpc>
                <a:spcPct val="95000"/>
              </a:lnSpc>
              <a:spcBef>
                <a:spcPct val="40000"/>
              </a:spcBef>
              <a:buClr>
                <a:schemeClr val="tx1"/>
              </a:buClr>
            </a:pPr>
            <a:endParaRPr lang="en-US" sz="2000" dirty="0">
              <a:solidFill>
                <a:srgbClr val="000000"/>
              </a:solidFill>
              <a:latin typeface="Arial" charset="0"/>
            </a:endParaRPr>
          </a:p>
          <a:p>
            <a:pPr marL="342863" indent="-342863">
              <a:lnSpc>
                <a:spcPct val="95000"/>
              </a:lnSpc>
              <a:spcBef>
                <a:spcPct val="40000"/>
              </a:spcBef>
              <a:buClr>
                <a:schemeClr val="tx1"/>
              </a:buClr>
              <a:buFont typeface="Wingdings 3" panose="05040102010807070707" pitchFamily="18" charset="2"/>
              <a:buChar char=""/>
            </a:pPr>
            <a:r>
              <a:rPr lang="en-US" sz="2000" i="1" dirty="0">
                <a:solidFill>
                  <a:srgbClr val="000000"/>
                </a:solidFill>
                <a:latin typeface="Arial" charset="0"/>
              </a:rPr>
              <a:t>Organization and culture 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that are data-driven and a fit with AI initiatives</a:t>
            </a:r>
          </a:p>
          <a:p>
            <a:pPr>
              <a:lnSpc>
                <a:spcPct val="95000"/>
              </a:lnSpc>
              <a:spcBef>
                <a:spcPct val="40000"/>
              </a:spcBef>
              <a:buClr>
                <a:schemeClr val="tx1"/>
              </a:buClr>
            </a:pPr>
            <a:endParaRPr lang="en-US" sz="2000" dirty="0">
              <a:solidFill>
                <a:srgbClr val="000000"/>
              </a:solidFill>
              <a:latin typeface="Arial" charset="0"/>
            </a:endParaRPr>
          </a:p>
          <a:p>
            <a:pPr marL="342863" indent="-342863">
              <a:lnSpc>
                <a:spcPct val="95000"/>
              </a:lnSpc>
              <a:spcBef>
                <a:spcPct val="40000"/>
              </a:spcBef>
              <a:buClr>
                <a:schemeClr val="tx1"/>
              </a:buClr>
              <a:buFont typeface="Wingdings 3" panose="05040102010807070707" pitchFamily="18" charset="2"/>
              <a:buChar char=""/>
            </a:pPr>
            <a:r>
              <a:rPr lang="en-US" sz="2000" i="1" dirty="0">
                <a:solidFill>
                  <a:srgbClr val="000000"/>
                </a:solidFill>
                <a:latin typeface="Arial" charset="0"/>
              </a:rPr>
              <a:t>Algorithms and data 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that are unbiased, transparent, and well-managed over time</a:t>
            </a:r>
          </a:p>
          <a:p>
            <a:pPr>
              <a:lnSpc>
                <a:spcPct val="95000"/>
              </a:lnSpc>
              <a:spcBef>
                <a:spcPct val="40000"/>
              </a:spcBef>
              <a:buClr>
                <a:schemeClr val="tx1"/>
              </a:buClr>
            </a:pPr>
            <a:endParaRPr lang="en-US" sz="2000" dirty="0">
              <a:solidFill>
                <a:srgbClr val="000000"/>
              </a:solidFill>
              <a:latin typeface="Arial" charset="0"/>
            </a:endParaRPr>
          </a:p>
          <a:p>
            <a:pPr marL="342863" indent="-342863">
              <a:lnSpc>
                <a:spcPct val="95000"/>
              </a:lnSpc>
              <a:spcBef>
                <a:spcPct val="40000"/>
              </a:spcBef>
              <a:buClr>
                <a:schemeClr val="tx1"/>
              </a:buClr>
              <a:buFont typeface="Wingdings 3" panose="05040102010807070707" pitchFamily="18" charset="2"/>
              <a:buChar char=""/>
            </a:pPr>
            <a:r>
              <a:rPr lang="en-US" sz="2000" i="1" dirty="0">
                <a:solidFill>
                  <a:srgbClr val="000000"/>
                </a:solidFill>
                <a:latin typeface="Arial" charset="0"/>
              </a:rPr>
              <a:t>Investment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that is both substantial and well-managed, with clear metrics</a:t>
            </a:r>
          </a:p>
          <a:p>
            <a:pPr marL="342863" indent="-342863">
              <a:lnSpc>
                <a:spcPct val="95000"/>
              </a:lnSpc>
              <a:spcBef>
                <a:spcPct val="40000"/>
              </a:spcBef>
              <a:buClr>
                <a:schemeClr val="tx1"/>
              </a:buClr>
              <a:buFont typeface="Wingdings 3" panose="05040102010807070707" pitchFamily="18" charset="2"/>
              <a:buChar char=""/>
            </a:pPr>
            <a:endParaRPr lang="en-US" sz="2000" dirty="0">
              <a:solidFill>
                <a:srgbClr val="000000"/>
              </a:solidFill>
              <a:latin typeface="Arial" charset="0"/>
            </a:endParaRPr>
          </a:p>
          <a:p>
            <a:pPr marL="342863" indent="-342863">
              <a:lnSpc>
                <a:spcPct val="95000"/>
              </a:lnSpc>
              <a:spcBef>
                <a:spcPct val="40000"/>
              </a:spcBef>
              <a:buClr>
                <a:schemeClr val="tx1"/>
              </a:buClr>
              <a:buFont typeface="Wingdings 3" panose="05040102010807070707" pitchFamily="18" charset="2"/>
              <a:buChar char=""/>
            </a:pPr>
            <a:endParaRPr lang="en-US" sz="2000" dirty="0">
              <a:solidFill>
                <a:srgbClr val="000000"/>
              </a:solidFill>
              <a:latin typeface="Arial" charset="0"/>
            </a:endParaRPr>
          </a:p>
          <a:p>
            <a:pPr marL="342863" indent="-342863">
              <a:lnSpc>
                <a:spcPct val="95000"/>
              </a:lnSpc>
              <a:spcBef>
                <a:spcPct val="40000"/>
              </a:spcBef>
              <a:buClr>
                <a:schemeClr val="tx1"/>
              </a:buClr>
              <a:buFont typeface="Wingdings 3" panose="05040102010807070707" pitchFamily="18" charset="2"/>
              <a:buChar char=""/>
            </a:pP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858000" y="6477000"/>
            <a:ext cx="476331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‒"/>
              <a:defRPr sz="3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̵"/>
              <a:defRPr sz="3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514600" indent="-228600" algn="l" defTabSz="4572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3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971800" indent="-228600" algn="l" defTabSz="4572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3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429000" indent="-228600" algn="l" defTabSz="4572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3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886200" indent="-228600" algn="l" defTabSz="4572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3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r">
              <a:defRPr/>
            </a:pPr>
            <a:fld id="{130EEDBF-26DC-4C33-BAD8-7F4FD3FC8C50}" type="slidenum">
              <a:rPr lang="en-US" sz="1000" b="0"/>
              <a:pPr algn="r">
                <a:defRPr/>
              </a:pPr>
              <a:t>7</a:t>
            </a:fld>
            <a:r>
              <a:rPr lang="en-US" sz="1000" b="0" dirty="0"/>
              <a:t> | 2020 © Thomas H. Davenport All Rights Reserved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D6F16B-7BDD-F745-A0A9-55C723C9D87C}"/>
              </a:ext>
            </a:extLst>
          </p:cNvPr>
          <p:cNvSpPr txBox="1"/>
          <p:nvPr/>
        </p:nvSpPr>
        <p:spPr>
          <a:xfrm>
            <a:off x="2438400" y="1219200"/>
            <a:ext cx="12046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rgbClr val="FFC000"/>
                </a:solidFill>
                <a:latin typeface="Bauhaus 93" pitchFamily="82" charset="77"/>
                <a:cs typeface="Apple Chancery" panose="03020702040506060504" pitchFamily="66" charset="-79"/>
              </a:rPr>
              <a:t>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C8DF87-5FC4-C240-8CCD-319315A0BD7E}"/>
              </a:ext>
            </a:extLst>
          </p:cNvPr>
          <p:cNvSpPr txBox="1"/>
          <p:nvPr/>
        </p:nvSpPr>
        <p:spPr>
          <a:xfrm>
            <a:off x="2438400" y="2362200"/>
            <a:ext cx="12046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rgbClr val="FFC000"/>
                </a:solidFill>
                <a:latin typeface="Bauhaus 93" pitchFamily="82" charset="77"/>
                <a:cs typeface="Apple Chancery" panose="03020702040506060504" pitchFamily="66" charset="-79"/>
              </a:rPr>
              <a:t>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1D6BB6-952A-D846-92A1-6B3C865B487F}"/>
              </a:ext>
            </a:extLst>
          </p:cNvPr>
          <p:cNvSpPr txBox="1"/>
          <p:nvPr/>
        </p:nvSpPr>
        <p:spPr>
          <a:xfrm>
            <a:off x="2514600" y="3530600"/>
            <a:ext cx="12046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rgbClr val="FFC000"/>
                </a:solidFill>
                <a:latin typeface="Bauhaus 93" pitchFamily="82" charset="77"/>
                <a:cs typeface="Apple Chancery" panose="03020702040506060504" pitchFamily="66" charset="-79"/>
              </a:rPr>
              <a:t>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F0E01B-2607-164D-8511-02FFD192D662}"/>
              </a:ext>
            </a:extLst>
          </p:cNvPr>
          <p:cNvSpPr txBox="1"/>
          <p:nvPr/>
        </p:nvSpPr>
        <p:spPr>
          <a:xfrm>
            <a:off x="2681582" y="4831835"/>
            <a:ext cx="12046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rgbClr val="FFC000"/>
                </a:solidFill>
                <a:latin typeface="Bauhaus 93" pitchFamily="82" charset="77"/>
                <a:cs typeface="Apple Chancery" panose="03020702040506060504" pitchFamily="66" charset="-79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460848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04623"/>
            <a:ext cx="8604198" cy="406397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Post-Pandemic Management of AI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410334" y="1514176"/>
            <a:ext cx="6819266" cy="440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prstTxWarp prst="textNoShape">
              <a:avLst/>
            </a:prstTxWarp>
          </a:bodyPr>
          <a:lstStyle/>
          <a:p>
            <a:pPr marL="347626" indent="-347626" fontAlgn="base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Arial Black" charset="0"/>
              <a:buChar char="►"/>
            </a:pPr>
            <a:r>
              <a:rPr lang="en-US" sz="3200" dirty="0">
                <a:solidFill>
                  <a:srgbClr val="000000"/>
                </a:solidFill>
                <a:latin typeface="Arial" charset="0"/>
              </a:rPr>
              <a:t>Think big, 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start small</a:t>
            </a:r>
          </a:p>
          <a:p>
            <a:pPr marL="347626" indent="-347626" fontAlgn="base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Arial Black" charset="0"/>
              <a:buChar char="►"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Best companies won’t ease up; sitting on the sidelines may be costly</a:t>
            </a:r>
          </a:p>
          <a:p>
            <a:pPr marL="347626" indent="-347626" fontAlgn="base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Arial Black" charset="0"/>
              <a:buChar char="►"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Re-prioritize existing projects</a:t>
            </a:r>
          </a:p>
          <a:p>
            <a:pPr marL="347626" indent="-347626" fontAlgn="base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Arial Black" charset="0"/>
              <a:buChar char="►"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Seek new sources of data, including external</a:t>
            </a:r>
          </a:p>
          <a:p>
            <a:pPr marL="347626" indent="-347626" fontAlgn="base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Arial Black" charset="0"/>
              <a:buChar char="►"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Redesign, reskill, reinvest in work and workers</a:t>
            </a:r>
          </a:p>
          <a:p>
            <a:pPr marL="347626" indent="-347626" fontAlgn="base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Arial Black" charset="0"/>
              <a:buChar char="►"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Augment remaining workers with automation</a:t>
            </a:r>
          </a:p>
          <a:p>
            <a:pPr marL="347626" indent="-347626" fontAlgn="base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Arial Black" charset="0"/>
              <a:buChar char="►"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Plan to scale up systems from the beginning</a:t>
            </a:r>
          </a:p>
          <a:p>
            <a:pPr marL="347626" indent="-347626" fontAlgn="base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Arial Black" charset="0"/>
              <a:buChar char="►"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Develop governance and methodology for ongoing management and ROI</a:t>
            </a:r>
          </a:p>
          <a:p>
            <a:pPr marL="347626" indent="-347626" fontAlgn="base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Arial Black" charset="0"/>
              <a:buChar char="►"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Put an ethical framework in place</a:t>
            </a:r>
          </a:p>
          <a:p>
            <a:pPr fontAlgn="base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</a:pP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7086610" y="6477000"/>
            <a:ext cx="3406337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‒"/>
              <a:defRPr sz="3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̵"/>
              <a:defRPr sz="3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514600" indent="-228600" algn="l" defTabSz="4572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3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971800" indent="-228600" algn="l" defTabSz="4572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3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429000" indent="-228600" algn="l" defTabSz="4572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3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886200" indent="-228600" algn="l" defTabSz="4572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3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r">
              <a:defRPr/>
            </a:pPr>
            <a:fld id="{130EEDBF-26DC-4C33-BAD8-7F4FD3FC8C50}" type="slidenum">
              <a:rPr lang="en-US" sz="1000" b="0"/>
              <a:pPr algn="r">
                <a:defRPr/>
              </a:pPr>
              <a:t>8</a:t>
            </a:fld>
            <a:r>
              <a:rPr lang="en-US" sz="1000" b="0" dirty="0"/>
              <a:t> | 2020 © Thomas H. Davenport. All Rights Reserved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D20CAB-EC52-B94C-8BC3-C938573A31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9391" y="2120900"/>
            <a:ext cx="3832609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134648"/>
      </p:ext>
    </p:extLst>
  </p:cSld>
  <p:clrMapOvr>
    <a:masterClrMapping/>
  </p:clrMapOvr>
</p:sld>
</file>

<file path=ppt/theme/theme1.xml><?xml version="1.0" encoding="utf-8"?>
<a:theme xmlns:a="http://schemas.openxmlformats.org/drawingml/2006/main" name="HBS theme 2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8C22D66B71E24A959D13B65868F9A2" ma:contentTypeVersion="14" ma:contentTypeDescription="Create a new document." ma:contentTypeScope="" ma:versionID="9685df90c0f3307048308d8970cec486">
  <xsd:schema xmlns:xsd="http://www.w3.org/2001/XMLSchema" xmlns:xs="http://www.w3.org/2001/XMLSchema" xmlns:p="http://schemas.microsoft.com/office/2006/metadata/properties" xmlns:ns1="http://schemas.microsoft.com/sharepoint/v3" xmlns:ns2="a2a51621-fca5-4101-a5d8-64bb5bb7a1db" xmlns:ns3="790a60d8-7509-4c69-9913-7f56ae5d8964" targetNamespace="http://schemas.microsoft.com/office/2006/metadata/properties" ma:root="true" ma:fieldsID="3cfe3b0104197b623ab30c793035a444" ns1:_="" ns2:_="" ns3:_="">
    <xsd:import namespace="http://schemas.microsoft.com/sharepoint/v3"/>
    <xsd:import namespace="a2a51621-fca5-4101-a5d8-64bb5bb7a1db"/>
    <xsd:import namespace="790a60d8-7509-4c69-9913-7f56ae5d8964"/>
    <xsd:element name="properties">
      <xsd:complexType>
        <xsd:sequence>
          <xsd:element name="documentManagement">
            <xsd:complexType>
              <xsd:all>
                <xsd:element ref="ns2:Teaching_x0020_Note" minOccurs="0"/>
                <xsd:element ref="ns2:Case" minOccurs="0"/>
                <xsd:element ref="ns2:Class_x0020_Order" minOccurs="0"/>
                <xsd:element ref="ns2:Year" minOccurs="0"/>
                <xsd:element ref="ns2:Faculty_x0020_Member" minOccurs="0"/>
                <xsd:element ref="ns1:EmailSender" minOccurs="0"/>
                <xsd:element ref="ns1:EmailTo" minOccurs="0"/>
                <xsd:element ref="ns1:EmailCc" minOccurs="0"/>
                <xsd:element ref="ns1:EmailFrom" minOccurs="0"/>
                <xsd:element ref="ns1:EmailSubject" minOccurs="0"/>
                <xsd:element ref="ns3:Archived_x003f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mailSender" ma:index="13" nillable="true" ma:displayName="E-Mail Sender" ma:hidden="true" ma:internalName="EmailSender">
      <xsd:simpleType>
        <xsd:restriction base="dms:Note">
          <xsd:maxLength value="255"/>
        </xsd:restriction>
      </xsd:simpleType>
    </xsd:element>
    <xsd:element name="EmailTo" ma:index="14" nillable="true" ma:displayName="E-Mail To" ma:hidden="true" ma:internalName="EmailTo">
      <xsd:simpleType>
        <xsd:restriction base="dms:Note">
          <xsd:maxLength value="255"/>
        </xsd:restriction>
      </xsd:simpleType>
    </xsd:element>
    <xsd:element name="EmailCc" ma:index="15" nillable="true" ma:displayName="E-Mail Cc" ma:hidden="true" ma:internalName="EmailCc">
      <xsd:simpleType>
        <xsd:restriction base="dms:Note">
          <xsd:maxLength value="255"/>
        </xsd:restriction>
      </xsd:simpleType>
    </xsd:element>
    <xsd:element name="EmailFrom" ma:index="16" nillable="true" ma:displayName="E-Mail From" ma:hidden="true" ma:internalName="EmailFrom">
      <xsd:simpleType>
        <xsd:restriction base="dms:Text"/>
      </xsd:simpleType>
    </xsd:element>
    <xsd:element name="EmailSubject" ma:index="17" nillable="true" ma:displayName="E-Mail Subject" ma:hidden="true" ma:internalName="EmailSubjec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a51621-fca5-4101-a5d8-64bb5bb7a1db" elementFormDefault="qualified">
    <xsd:import namespace="http://schemas.microsoft.com/office/2006/documentManagement/types"/>
    <xsd:import namespace="http://schemas.microsoft.com/office/infopath/2007/PartnerControls"/>
    <xsd:element name="Teaching_x0020_Note" ma:index="8" nillable="true" ma:displayName="Type of Resource" ma:format="Dropdown" ma:internalName="Teaching_x0020_Note">
      <xsd:simpleType>
        <xsd:restriction base="dms:Choice">
          <xsd:enumeration value="1-Case"/>
          <xsd:enumeration value="2-Teaching Plan"/>
          <xsd:enumeration value="3-Teaching Note"/>
          <xsd:enumeration value="4-Board Plans"/>
          <xsd:enumeration value="5-Summary"/>
          <xsd:enumeration value="6-Exhibits"/>
          <xsd:enumeration value="7-Analysis"/>
          <xsd:enumeration value="8-Reading"/>
          <xsd:enumeration value="9-Slides"/>
          <xsd:enumeration value="Article"/>
          <xsd:enumeration value="Video"/>
          <xsd:enumeration value="Other"/>
          <xsd:enumeration value="Update"/>
        </xsd:restriction>
      </xsd:simpleType>
    </xsd:element>
    <xsd:element name="Case" ma:index="9" nillable="true" ma:displayName="Case" ma:internalName="Case">
      <xsd:simpleType>
        <xsd:restriction base="dms:Text">
          <xsd:maxLength value="255"/>
        </xsd:restriction>
      </xsd:simpleType>
    </xsd:element>
    <xsd:element name="Class_x0020_Order" ma:index="10" nillable="true" ma:displayName="Teaching Date" ma:description="Date the materials are taught this semester!" ma:format="DateOnly" ma:internalName="Class_x0020_Order">
      <xsd:simpleType>
        <xsd:restriction base="dms:DateTime"/>
      </xsd:simpleType>
    </xsd:element>
    <xsd:element name="Year" ma:index="11" nillable="true" ma:displayName="Year" ma:internalName="Year">
      <xsd:simpleType>
        <xsd:restriction base="dms:Text">
          <xsd:maxLength value="255"/>
        </xsd:restriction>
      </xsd:simpleType>
    </xsd:element>
    <xsd:element name="Faculty_x0020_Member" ma:index="12" nillable="true" ma:displayName="Faculty Member" ma:format="Dropdown" ma:internalName="Faculty_x0020_Member">
      <xsd:simpleType>
        <xsd:union memberTypes="dms:Text">
          <xsd:simpleType>
            <xsd:restriction base="dms:Choice">
              <xsd:enumeration value="Bohmer"/>
              <xsd:enumeration value="Drake"/>
              <xsd:enumeration value="Edmondson"/>
              <xsd:enumeration value="Fearing"/>
              <xsd:enumeration value="Fleming"/>
              <xsd:enumeration value="Frei"/>
              <xsd:enumeration value="Gilmartin"/>
              <xsd:enumeration value="Hammond"/>
              <xsd:enumeration value="Huckman"/>
              <xsd:enumeration value="Iansiti"/>
              <xsd:enumeration value="Kaufman"/>
              <xsd:enumeration value="King"/>
              <xsd:enumeration value="Lakhani"/>
              <xsd:enumeration value="Lee"/>
              <xsd:enumeration value="McElheran"/>
              <xsd:enumeration value="Other"/>
              <xsd:enumeration value="Pisano"/>
              <xsd:enumeration value="Raman"/>
              <xsd:enumeration value="Sato"/>
              <xsd:enumeration value="Shapiro"/>
              <xsd:enumeration value="Shih"/>
              <xsd:enumeration value="Snow"/>
              <xsd:enumeration value="Sucher"/>
              <xsd:enumeration value="Thomke"/>
              <xsd:enumeration value="Toffel"/>
              <xsd:enumeration value="Ton"/>
              <xsd:enumeration value="Trichakis"/>
              <xsd:enumeration value="Tucker"/>
              <xsd:enumeration value="Yang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0a60d8-7509-4c69-9913-7f56ae5d8964" elementFormDefault="qualified">
    <xsd:import namespace="http://schemas.microsoft.com/office/2006/documentManagement/types"/>
    <xsd:import namespace="http://schemas.microsoft.com/office/infopath/2007/PartnerControls"/>
    <xsd:element name="Archived_x003f_" ma:index="18" nillable="true" ma:displayName="Archived?" ma:default="0" ma:internalName="Archived_x003f_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ching_x0020_Note xmlns="a2a51621-fca5-4101-a5d8-64bb5bb7a1db">9-Slides</Teaching_x0020_Note>
    <Case xmlns="a2a51621-fca5-4101-a5d8-64bb5bb7a1db">27 United Interconnect</Case>
    <EmailTo xmlns="http://schemas.microsoft.com/sharepoint/v3" xsi:nil="true"/>
    <EmailSender xmlns="http://schemas.microsoft.com/sharepoint/v3" xsi:nil="true"/>
    <EmailCc xmlns="http://schemas.microsoft.com/sharepoint/v3" xsi:nil="true"/>
    <Year xmlns="a2a51621-fca5-4101-a5d8-64bb5bb7a1db">2011</Year>
    <EmailFrom xmlns="http://schemas.microsoft.com/sharepoint/v3" xsi:nil="true"/>
    <Class_x0020_Order xmlns="a2a51621-fca5-4101-a5d8-64bb5bb7a1db">2011-12-08T05:00:00+00:00</Class_x0020_Order>
    <Faculty_x0020_Member xmlns="a2a51621-fca5-4101-a5d8-64bb5bb7a1db">Hammond</Faculty_x0020_Member>
    <EmailSubject xmlns="http://schemas.microsoft.com/sharepoint/v3" xsi:nil="true"/>
    <Archived_x003f_ xmlns="790a60d8-7509-4c69-9913-7f56ae5d8964">false</Archived_x003f_>
  </documentManagement>
</p:properties>
</file>

<file path=customXml/itemProps1.xml><?xml version="1.0" encoding="utf-8"?>
<ds:datastoreItem xmlns:ds="http://schemas.openxmlformats.org/officeDocument/2006/customXml" ds:itemID="{58B9437E-F53A-4F16-B0CE-CAB3D0806B5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3AF6E7F-D7AD-4978-8DE4-217FDCCCC1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2a51621-fca5-4101-a5d8-64bb5bb7a1db"/>
    <ds:schemaRef ds:uri="790a60d8-7509-4c69-9913-7f56ae5d89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C649C45-C678-4DB8-8978-0A011B49937E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www.w3.org/XML/1998/namespace"/>
    <ds:schemaRef ds:uri="http://schemas.openxmlformats.org/package/2006/metadata/core-properties"/>
    <ds:schemaRef ds:uri="http://purl.org/dc/elements/1.1/"/>
    <ds:schemaRef ds:uri="790a60d8-7509-4c69-9913-7f56ae5d8964"/>
    <ds:schemaRef ds:uri="a2a51621-fca5-4101-a5d8-64bb5bb7a1db"/>
    <ds:schemaRef ds:uri="http://schemas.microsoft.com/sharepoint/v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HBS theme 2</Template>
  <TotalTime>27227</TotalTime>
  <Words>528</Words>
  <Application>Microsoft Macintosh PowerPoint</Application>
  <PresentationFormat>Widescreen</PresentationFormat>
  <Paragraphs>89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ＭＳ Ｐゴシック</vt:lpstr>
      <vt:lpstr>Apple Chancery</vt:lpstr>
      <vt:lpstr>Arial</vt:lpstr>
      <vt:lpstr>Arial Black</vt:lpstr>
      <vt:lpstr>Bauhaus 93</vt:lpstr>
      <vt:lpstr>Calibri</vt:lpstr>
      <vt:lpstr>Verdana</vt:lpstr>
      <vt:lpstr>Wingdings 3</vt:lpstr>
      <vt:lpstr>HBS theme 2</vt:lpstr>
      <vt:lpstr>AI in the Post-Pandemic Enterprise </vt:lpstr>
      <vt:lpstr>The State of AI in Large Companies in Mid-2020</vt:lpstr>
      <vt:lpstr>The Road to AI-Powered Enterprises</vt:lpstr>
      <vt:lpstr>PowerPoint Presentation</vt:lpstr>
      <vt:lpstr>Evidence of a “Return on AI” Problem</vt:lpstr>
      <vt:lpstr>One Big Reason—Too Many AI Pilots!</vt:lpstr>
      <vt:lpstr>Four Paths to Return on AI</vt:lpstr>
      <vt:lpstr>Post-Pandemic Management of AI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United Interconnect</dc:title>
  <dc:creator>Marco Iansiti</dc:creator>
  <cp:lastModifiedBy>Tom Davenport</cp:lastModifiedBy>
  <cp:revision>367</cp:revision>
  <cp:lastPrinted>2018-11-10T16:04:14Z</cp:lastPrinted>
  <dcterms:created xsi:type="dcterms:W3CDTF">2011-10-20T15:23:45Z</dcterms:created>
  <dcterms:modified xsi:type="dcterms:W3CDTF">2020-06-03T18:47:31Z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0x010100B58C22D66B71E24A959D13B65868F9A2</vt:lpwstr>
  </property>
</Properties>
</file>